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3" r:id="rId6"/>
    <p:sldId id="267" r:id="rId7"/>
    <p:sldId id="268" r:id="rId8"/>
    <p:sldId id="269" r:id="rId9"/>
    <p:sldId id="272" r:id="rId10"/>
    <p:sldId id="262" r:id="rId11"/>
    <p:sldId id="263" r:id="rId12"/>
    <p:sldId id="265" r:id="rId13"/>
    <p:sldId id="270" r:id="rId14"/>
    <p:sldId id="266" r:id="rId15"/>
    <p:sldId id="271" r:id="rId16"/>
    <p:sldId id="264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eague Spartan" panose="020B0604020202020204" charset="0"/>
      <p:regular r:id="rId27"/>
      <p:bold r:id="rId28"/>
    </p:embeddedFont>
    <p:embeddedFont>
      <p:font typeface="Montserrat SemiBold" panose="00000700000000000000" pitchFamily="2" charset="0"/>
      <p:regular r:id="rId29"/>
      <p:bold r:id="rId30"/>
      <p:italic r:id="rId31"/>
      <p:boldItalic r:id="rId32"/>
    </p:embeddedFont>
    <p:embeddedFont>
      <p:font typeface="Nunito" pitchFamily="2" charset="0"/>
      <p:regular r:id="rId33"/>
      <p:bold r:id="rId34"/>
      <p:italic r:id="rId35"/>
      <p:boldItalic r:id="rId36"/>
    </p:embeddedFont>
    <p:embeddedFont>
      <p:font typeface="Public Sans" panose="020B0604020202020204" charset="0"/>
      <p:bold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86" y="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ca6290081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4ca6290081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906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5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661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ca6290081_7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4ca6290081_7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0387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ca6290081_7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4ca6290081_7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ca6290081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4ca6290081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ca6290081_7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4ca6290081_7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ca6290081_7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4ca6290081_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38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78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103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a6290081_7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4ca6290081_7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815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ca6290081_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4ca6290081_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10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eg"/><Relationship Id="rId11" Type="http://schemas.openxmlformats.org/officeDocument/2006/relationships/image" Target="../media/image11.jpe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480224" y="2035674"/>
            <a:ext cx="68478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900" b="1" i="0" u="none" strike="noStrike" cap="non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</a:t>
            </a:r>
            <a:r>
              <a:rPr lang="pt-BR" sz="7900" b="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ashionFoot</a:t>
            </a:r>
            <a:endParaRPr sz="7900" b="1" i="0" u="none" strike="noStrike" cap="none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70565" y="4187258"/>
            <a:ext cx="2140292" cy="18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 2023</a:t>
            </a:r>
            <a:endParaRPr sz="700"/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844" y="439126"/>
            <a:ext cx="150448" cy="15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/>
        </p:nvSpPr>
        <p:spPr>
          <a:xfrm>
            <a:off x="651695" y="327977"/>
            <a:ext cx="1978033" cy="47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PROGRAMAÇÃO DE APLICATIVOS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MODELAGEM DE SISTEMAS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BANCO DE DADOS</a:t>
            </a:r>
            <a:endParaRPr sz="700"/>
          </a:p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807208" y="763812"/>
            <a:ext cx="3436936" cy="81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3"/>
          <p:cNvCxnSpPr/>
          <p:nvPr/>
        </p:nvCxnSpPr>
        <p:spPr>
          <a:xfrm>
            <a:off x="-89710" y="3143250"/>
            <a:ext cx="6109500" cy="0"/>
          </a:xfrm>
          <a:prstGeom prst="straightConnector1">
            <a:avLst/>
          </a:prstGeom>
          <a:noFill/>
          <a:ln w="762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3481249" y="299453"/>
            <a:ext cx="2181501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BC55E6-4792-234F-3C72-28DBB9766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09" y="1590581"/>
            <a:ext cx="3759119" cy="223018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9B39AB-E859-6ECF-B07E-2C62712E7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7739" y="1590581"/>
            <a:ext cx="3759119" cy="223018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7" name="Google Shape;304;p19">
            <a:extLst>
              <a:ext uri="{FF2B5EF4-FFF2-40B4-BE49-F238E27FC236}">
                <a16:creationId xmlns:a16="http://schemas.microsoft.com/office/drawing/2014/main" id="{859A964B-C587-AEED-31D6-5BFE3E6CED93}"/>
              </a:ext>
            </a:extLst>
          </p:cNvPr>
          <p:cNvSpPr txBox="1"/>
          <p:nvPr/>
        </p:nvSpPr>
        <p:spPr>
          <a:xfrm>
            <a:off x="838060" y="1189318"/>
            <a:ext cx="249328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NÃO FUNCIONAL</a:t>
            </a:r>
            <a:endParaRPr sz="700" dirty="0"/>
          </a:p>
        </p:txBody>
      </p:sp>
      <p:sp>
        <p:nvSpPr>
          <p:cNvPr id="2" name="Google Shape;304;p19">
            <a:extLst>
              <a:ext uri="{FF2B5EF4-FFF2-40B4-BE49-F238E27FC236}">
                <a16:creationId xmlns:a16="http://schemas.microsoft.com/office/drawing/2014/main" id="{9F2A08FD-CA8A-801E-FA85-4811E61E45A4}"/>
              </a:ext>
            </a:extLst>
          </p:cNvPr>
          <p:cNvSpPr txBox="1"/>
          <p:nvPr/>
        </p:nvSpPr>
        <p:spPr>
          <a:xfrm>
            <a:off x="5494515" y="1189318"/>
            <a:ext cx="2493283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FUNCIONAL</a:t>
            </a:r>
            <a:endParaRPr sz="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0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137772" y="304369"/>
            <a:ext cx="46708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latin typeface="Lato"/>
                <a:ea typeface="Lato"/>
                <a:cs typeface="Lato"/>
                <a:sym typeface="Lato"/>
              </a:rPr>
              <a:t>CADASTRO DO CLIENTE</a:t>
            </a:r>
            <a:endParaRPr sz="700" dirty="0"/>
          </a:p>
        </p:txBody>
      </p:sp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 err="1"/>
              <a:t>FashionFoot</a:t>
            </a:r>
            <a:endParaRPr sz="7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2957A92-3CCE-4324-918E-7346D694F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383" y="1544174"/>
            <a:ext cx="3854570" cy="227684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34D459E-DE28-232F-317F-C0DFC030D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14" y="1576981"/>
            <a:ext cx="3793923" cy="224403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Google Shape;304;p19">
            <a:extLst>
              <a:ext uri="{FF2B5EF4-FFF2-40B4-BE49-F238E27FC236}">
                <a16:creationId xmlns:a16="http://schemas.microsoft.com/office/drawing/2014/main" id="{5772CF9D-13C6-741F-3925-88C8A1842833}"/>
              </a:ext>
            </a:extLst>
          </p:cNvPr>
          <p:cNvSpPr txBox="1"/>
          <p:nvPr/>
        </p:nvSpPr>
        <p:spPr>
          <a:xfrm>
            <a:off x="1075499" y="1094240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NÃO 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Google Shape;304;p19">
            <a:extLst>
              <a:ext uri="{FF2B5EF4-FFF2-40B4-BE49-F238E27FC236}">
                <a16:creationId xmlns:a16="http://schemas.microsoft.com/office/drawing/2014/main" id="{B8815427-1948-C8FD-1CCF-8E798E5D7CE6}"/>
              </a:ext>
            </a:extLst>
          </p:cNvPr>
          <p:cNvSpPr txBox="1"/>
          <p:nvPr/>
        </p:nvSpPr>
        <p:spPr>
          <a:xfrm>
            <a:off x="5690392" y="1094241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ALTERAR SENHA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22" name="Google Shape;304;p19">
            <a:extLst>
              <a:ext uri="{FF2B5EF4-FFF2-40B4-BE49-F238E27FC236}">
                <a16:creationId xmlns:a16="http://schemas.microsoft.com/office/drawing/2014/main" id="{3C8EB7FB-E969-5B17-2946-F7C9541C9CFB}"/>
              </a:ext>
            </a:extLst>
          </p:cNvPr>
          <p:cNvSpPr txBox="1"/>
          <p:nvPr/>
        </p:nvSpPr>
        <p:spPr>
          <a:xfrm>
            <a:off x="1394024" y="1099168"/>
            <a:ext cx="1685056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NÃO FUNCIONAL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7837BF-4D49-AF1C-1D0B-99B4D5F9A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680" y="1555433"/>
            <a:ext cx="3859540" cy="231105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A9FAC33-E119-9187-42D3-27E82D088A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447" y="1558896"/>
            <a:ext cx="3859539" cy="231105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Google Shape;304;p19">
            <a:extLst>
              <a:ext uri="{FF2B5EF4-FFF2-40B4-BE49-F238E27FC236}">
                <a16:creationId xmlns:a16="http://schemas.microsoft.com/office/drawing/2014/main" id="{008486BE-46A7-C037-7EAC-7AC05BBB0562}"/>
              </a:ext>
            </a:extLst>
          </p:cNvPr>
          <p:cNvSpPr txBox="1"/>
          <p:nvPr/>
        </p:nvSpPr>
        <p:spPr>
          <a:xfrm>
            <a:off x="6064920" y="1105083"/>
            <a:ext cx="1685056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FUNCIONAL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7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0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193775" y="259118"/>
            <a:ext cx="46708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latin typeface="Lato"/>
                <a:ea typeface="Lato"/>
                <a:cs typeface="Lato"/>
                <a:sym typeface="Lato"/>
              </a:rPr>
              <a:t>LISTA DE PRODUTOS</a:t>
            </a:r>
            <a:endParaRPr sz="700" dirty="0"/>
          </a:p>
        </p:txBody>
      </p:sp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CBA2C0-943D-9631-7446-4E7BDF598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91" y="1486954"/>
            <a:ext cx="3885797" cy="245940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E9A085-3EBA-02C0-F8F6-84F6F6F00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5640" y="1486954"/>
            <a:ext cx="3885797" cy="245940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1" name="Google Shape;304;p19">
            <a:extLst>
              <a:ext uri="{FF2B5EF4-FFF2-40B4-BE49-F238E27FC236}">
                <a16:creationId xmlns:a16="http://schemas.microsoft.com/office/drawing/2014/main" id="{A2D1632B-CC44-B2B0-2912-70DC8F58F141}"/>
              </a:ext>
            </a:extLst>
          </p:cNvPr>
          <p:cNvSpPr txBox="1"/>
          <p:nvPr/>
        </p:nvSpPr>
        <p:spPr>
          <a:xfrm>
            <a:off x="1075499" y="1094240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NÃO 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Google Shape;304;p19">
            <a:extLst>
              <a:ext uri="{FF2B5EF4-FFF2-40B4-BE49-F238E27FC236}">
                <a16:creationId xmlns:a16="http://schemas.microsoft.com/office/drawing/2014/main" id="{22332592-CD74-C6EE-1FBF-5C288198ED0B}"/>
              </a:ext>
            </a:extLst>
          </p:cNvPr>
          <p:cNvSpPr txBox="1"/>
          <p:nvPr/>
        </p:nvSpPr>
        <p:spPr>
          <a:xfrm>
            <a:off x="5690392" y="1094241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3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2236552" y="321151"/>
            <a:ext cx="46708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PAGAMENTO </a:t>
            </a:r>
            <a:endParaRPr sz="7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302" name="Google Shape;302;p19"/>
          <p:cNvSpPr txBox="1"/>
          <p:nvPr/>
        </p:nvSpPr>
        <p:spPr>
          <a:xfrm>
            <a:off x="1263713" y="1120315"/>
            <a:ext cx="1945678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NÃO FUNCIONAL</a:t>
            </a:r>
            <a:endParaRPr sz="7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D3A3B5-DF5A-54AF-06F4-531782DC6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814" y="1542994"/>
            <a:ext cx="3842049" cy="242989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CFDA5DD-0299-76C5-1F22-480C965A7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149" y="1546568"/>
            <a:ext cx="3935202" cy="242989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7" name="Google Shape;304;p19">
            <a:extLst>
              <a:ext uri="{FF2B5EF4-FFF2-40B4-BE49-F238E27FC236}">
                <a16:creationId xmlns:a16="http://schemas.microsoft.com/office/drawing/2014/main" id="{C59F75D6-BCE1-E1C1-A15A-586D56308D53}"/>
              </a:ext>
            </a:extLst>
          </p:cNvPr>
          <p:cNvSpPr txBox="1"/>
          <p:nvPr/>
        </p:nvSpPr>
        <p:spPr>
          <a:xfrm>
            <a:off x="6064920" y="1105083"/>
            <a:ext cx="1685056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FUNCIONAL</a:t>
            </a:r>
            <a:endParaRPr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0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8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236552" y="321151"/>
            <a:ext cx="46708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PERFIL</a:t>
            </a:r>
            <a:endParaRPr sz="700" dirty="0"/>
          </a:p>
        </p:txBody>
      </p:sp>
      <p:sp>
        <p:nvSpPr>
          <p:cNvPr id="321" name="Google Shape;321;p20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7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383AA9-4267-66E4-8AB1-5DD4ADB5B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780" y="1500671"/>
            <a:ext cx="3851415" cy="241745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AE738A5-B7B4-6626-5E81-95A4B7EAF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805" y="1506019"/>
            <a:ext cx="3851415" cy="241745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Google Shape;304;p19">
            <a:extLst>
              <a:ext uri="{FF2B5EF4-FFF2-40B4-BE49-F238E27FC236}">
                <a16:creationId xmlns:a16="http://schemas.microsoft.com/office/drawing/2014/main" id="{F943AB39-E66B-052B-CA57-253C550D94A8}"/>
              </a:ext>
            </a:extLst>
          </p:cNvPr>
          <p:cNvSpPr txBox="1"/>
          <p:nvPr/>
        </p:nvSpPr>
        <p:spPr>
          <a:xfrm>
            <a:off x="1075499" y="1094240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NÃO 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Google Shape;304;p19">
            <a:extLst>
              <a:ext uri="{FF2B5EF4-FFF2-40B4-BE49-F238E27FC236}">
                <a16:creationId xmlns:a16="http://schemas.microsoft.com/office/drawing/2014/main" id="{2677C207-7CC0-B554-C617-7FECF78112E2}"/>
              </a:ext>
            </a:extLst>
          </p:cNvPr>
          <p:cNvSpPr txBox="1"/>
          <p:nvPr/>
        </p:nvSpPr>
        <p:spPr>
          <a:xfrm>
            <a:off x="5767211" y="1094239"/>
            <a:ext cx="2236552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FUNCIONAL</a:t>
            </a:r>
            <a:endParaRPr sz="7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87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1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21"/>
          <p:cNvGrpSpPr/>
          <p:nvPr/>
        </p:nvGrpSpPr>
        <p:grpSpPr>
          <a:xfrm>
            <a:off x="1270622" y="1403668"/>
            <a:ext cx="6602758" cy="1412172"/>
            <a:chOff x="0" y="-28575"/>
            <a:chExt cx="17607353" cy="3765792"/>
          </a:xfrm>
        </p:grpSpPr>
        <p:sp>
          <p:nvSpPr>
            <p:cNvPr id="333" name="Google Shape;333;p21"/>
            <p:cNvSpPr txBox="1"/>
            <p:nvPr/>
          </p:nvSpPr>
          <p:spPr>
            <a:xfrm>
              <a:off x="0" y="562515"/>
              <a:ext cx="17607353" cy="3032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7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300" b="1" i="0" u="none" strike="noStrike" cap="none">
                  <a:solidFill>
                    <a:srgbClr val="18072B"/>
                  </a:solidFill>
                  <a:latin typeface="Roboto"/>
                  <a:ea typeface="Roboto"/>
                  <a:cs typeface="Roboto"/>
                  <a:sym typeface="Roboto"/>
                </a:rPr>
                <a:t>OBRIGADO!</a:t>
              </a:r>
              <a:endParaRPr sz="700"/>
            </a:p>
          </p:txBody>
        </p:sp>
        <p:sp>
          <p:nvSpPr>
            <p:cNvPr id="334" name="Google Shape;334;p21"/>
            <p:cNvSpPr txBox="1"/>
            <p:nvPr/>
          </p:nvSpPr>
          <p:spPr>
            <a:xfrm>
              <a:off x="222076" y="-28575"/>
              <a:ext cx="17163201" cy="486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MODELAGEM DE SISTEMAS | PROGRAMAÇÃO DE APLICATIVOS | BANCO DE DADOS</a:t>
              </a:r>
              <a:endParaRPr sz="700"/>
            </a:p>
          </p:txBody>
        </p:sp>
        <p:sp>
          <p:nvSpPr>
            <p:cNvPr id="335" name="Google Shape;335;p21"/>
            <p:cNvSpPr txBox="1"/>
            <p:nvPr/>
          </p:nvSpPr>
          <p:spPr>
            <a:xfrm>
              <a:off x="5949954" y="3264989"/>
              <a:ext cx="5707446" cy="472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Maio 2023</a:t>
              </a:r>
              <a:endParaRPr sz="7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4"/>
          <p:cNvGrpSpPr/>
          <p:nvPr/>
        </p:nvGrpSpPr>
        <p:grpSpPr>
          <a:xfrm>
            <a:off x="-515904" y="1382430"/>
            <a:ext cx="9937053" cy="1743209"/>
            <a:chOff x="0" y="-38100"/>
            <a:chExt cx="5439065" cy="954149"/>
          </a:xfrm>
        </p:grpSpPr>
        <p:sp>
          <p:nvSpPr>
            <p:cNvPr id="140" name="Google Shape;140;p14"/>
            <p:cNvSpPr/>
            <p:nvPr/>
          </p:nvSpPr>
          <p:spPr>
            <a:xfrm>
              <a:off x="0" y="0"/>
              <a:ext cx="5439065" cy="916049"/>
            </a:xfrm>
            <a:custGeom>
              <a:avLst/>
              <a:gdLst/>
              <a:ahLst/>
              <a:cxnLst/>
              <a:rect l="l" t="t" r="r" b="b"/>
              <a:pathLst>
                <a:path w="5439065" h="916049" extrusionOk="0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  <a:ln>
              <a:noFill/>
            </a:ln>
          </p:spPr>
        </p:sp>
        <p:sp>
          <p:nvSpPr>
            <p:cNvPr id="141" name="Google Shape;141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4"/>
          <p:cNvSpPr txBox="1"/>
          <p:nvPr/>
        </p:nvSpPr>
        <p:spPr>
          <a:xfrm>
            <a:off x="3037317" y="648804"/>
            <a:ext cx="3069366" cy="5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Nosso time</a:t>
            </a:r>
            <a:endParaRPr sz="700"/>
          </a:p>
        </p:txBody>
      </p:sp>
      <p:sp>
        <p:nvSpPr>
          <p:cNvPr id="143" name="Google Shape;143;p14"/>
          <p:cNvSpPr txBox="1"/>
          <p:nvPr/>
        </p:nvSpPr>
        <p:spPr>
          <a:xfrm>
            <a:off x="30369" y="3630884"/>
            <a:ext cx="1639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Mykael Deolindo</a:t>
            </a:r>
            <a:endParaRPr sz="700"/>
          </a:p>
        </p:txBody>
      </p:sp>
      <p:sp>
        <p:nvSpPr>
          <p:cNvPr id="144" name="Google Shape;144;p14"/>
          <p:cNvSpPr txBox="1"/>
          <p:nvPr/>
        </p:nvSpPr>
        <p:spPr>
          <a:xfrm>
            <a:off x="275187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do Projeto</a:t>
            </a:r>
            <a:endParaRPr sz="700"/>
          </a:p>
        </p:txBody>
      </p:sp>
      <p:sp>
        <p:nvSpPr>
          <p:cNvPr id="145" name="Google Shape;145;p14"/>
          <p:cNvSpPr txBox="1"/>
          <p:nvPr/>
        </p:nvSpPr>
        <p:spPr>
          <a:xfrm>
            <a:off x="1859542" y="3630884"/>
            <a:ext cx="1581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Ramon de Holanda</a:t>
            </a:r>
            <a:endParaRPr sz="700"/>
          </a:p>
        </p:txBody>
      </p:sp>
      <p:sp>
        <p:nvSpPr>
          <p:cNvPr id="146" name="Google Shape;146;p14"/>
          <p:cNvSpPr txBox="1"/>
          <p:nvPr/>
        </p:nvSpPr>
        <p:spPr>
          <a:xfrm>
            <a:off x="2084657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do Projeto</a:t>
            </a:r>
            <a:endParaRPr sz="700"/>
          </a:p>
        </p:txBody>
      </p:sp>
      <p:sp>
        <p:nvSpPr>
          <p:cNvPr id="147" name="Google Shape;147;p14"/>
          <p:cNvSpPr txBox="1"/>
          <p:nvPr/>
        </p:nvSpPr>
        <p:spPr>
          <a:xfrm>
            <a:off x="3710801" y="3630884"/>
            <a:ext cx="1403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João Pessin</a:t>
            </a:r>
            <a:endParaRPr sz="700"/>
          </a:p>
        </p:txBody>
      </p:sp>
      <p:sp>
        <p:nvSpPr>
          <p:cNvPr id="148" name="Google Shape;148;p14"/>
          <p:cNvSpPr txBox="1"/>
          <p:nvPr/>
        </p:nvSpPr>
        <p:spPr>
          <a:xfrm>
            <a:off x="5555379" y="3630884"/>
            <a:ext cx="139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Layson Batista</a:t>
            </a:r>
            <a:endParaRPr sz="700"/>
          </a:p>
        </p:txBody>
      </p:sp>
      <p:grpSp>
        <p:nvGrpSpPr>
          <p:cNvPr id="149" name="Google Shape;149;p14"/>
          <p:cNvGrpSpPr/>
          <p:nvPr/>
        </p:nvGrpSpPr>
        <p:grpSpPr>
          <a:xfrm>
            <a:off x="0" y="1978850"/>
            <a:ext cx="1674367" cy="1542999"/>
            <a:chOff x="0" y="0"/>
            <a:chExt cx="4641994" cy="4641994"/>
          </a:xfrm>
        </p:grpSpPr>
        <p:pic>
          <p:nvPicPr>
            <p:cNvPr id="150" name="Google Shape;150;p14"/>
            <p:cNvPicPr preferRelativeResize="0"/>
            <p:nvPr/>
          </p:nvPicPr>
          <p:blipFill rotWithShape="1">
            <a:blip r:embed="rId3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4"/>
            <p:cNvSpPr/>
            <p:nvPr/>
          </p:nvSpPr>
          <p:spPr>
            <a:xfrm>
              <a:off x="375272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t="-16310" b="-3368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4"/>
          <p:cNvGrpSpPr/>
          <p:nvPr/>
        </p:nvGrpSpPr>
        <p:grpSpPr>
          <a:xfrm>
            <a:off x="1785095" y="1978850"/>
            <a:ext cx="1674367" cy="1542999"/>
            <a:chOff x="0" y="0"/>
            <a:chExt cx="4641994" cy="4641994"/>
          </a:xfrm>
        </p:grpSpPr>
        <p:pic>
          <p:nvPicPr>
            <p:cNvPr id="153" name="Google Shape;153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4"/>
            <p:cNvSpPr/>
            <p:nvPr/>
          </p:nvSpPr>
          <p:spPr>
            <a:xfrm>
              <a:off x="358851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6873" b="-26730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" name="Google Shape;156;p14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587288" y="1978850"/>
            <a:ext cx="1674367" cy="1542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14"/>
          <p:cNvGrpSpPr/>
          <p:nvPr/>
        </p:nvGrpSpPr>
        <p:grpSpPr>
          <a:xfrm>
            <a:off x="5420341" y="1978850"/>
            <a:ext cx="1674367" cy="1542999"/>
            <a:chOff x="0" y="0"/>
            <a:chExt cx="4641994" cy="4641994"/>
          </a:xfrm>
        </p:grpSpPr>
        <p:pic>
          <p:nvPicPr>
            <p:cNvPr id="159" name="Google Shape;159;p14"/>
            <p:cNvPicPr preferRelativeResize="0"/>
            <p:nvPr/>
          </p:nvPicPr>
          <p:blipFill rotWithShape="1">
            <a:blip r:embed="rId5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0" y="0"/>
              <a:ext cx="4641994" cy="464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4"/>
            <p:cNvSpPr/>
            <p:nvPr/>
          </p:nvSpPr>
          <p:spPr>
            <a:xfrm>
              <a:off x="359784" y="367663"/>
              <a:ext cx="3891450" cy="3891434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r="-91076"/>
              </a:stretch>
            </a:blip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" name="Google Shape;161;p14"/>
          <p:cNvPicPr preferRelativeResize="0"/>
          <p:nvPr/>
        </p:nvPicPr>
        <p:blipFill rotWithShape="1">
          <a:blip r:embed="rId8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800"/>
          </a:p>
        </p:txBody>
      </p:sp>
      <p:pic>
        <p:nvPicPr>
          <p:cNvPr id="164" name="Google Shape;164;p14"/>
          <p:cNvPicPr preferRelativeResize="0"/>
          <p:nvPr/>
        </p:nvPicPr>
        <p:blipFill rotWithShape="1">
          <a:blip r:embed="rId10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4"/>
          <p:cNvSpPr txBox="1"/>
          <p:nvPr/>
        </p:nvSpPr>
        <p:spPr>
          <a:xfrm>
            <a:off x="3875990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/>
          </a:p>
        </p:txBody>
      </p:sp>
      <p:sp>
        <p:nvSpPr>
          <p:cNvPr id="166" name="Google Shape;166;p14"/>
          <p:cNvSpPr txBox="1"/>
          <p:nvPr/>
        </p:nvSpPr>
        <p:spPr>
          <a:xfrm>
            <a:off x="5698182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/>
          </a:p>
        </p:txBody>
      </p:sp>
      <p:sp>
        <p:nvSpPr>
          <p:cNvPr id="167" name="Google Shape;167;p14"/>
          <p:cNvSpPr txBox="1"/>
          <p:nvPr/>
        </p:nvSpPr>
        <p:spPr>
          <a:xfrm>
            <a:off x="7388429" y="3630884"/>
            <a:ext cx="139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eague Spartan"/>
                <a:ea typeface="League Spartan"/>
                <a:cs typeface="League Spartan"/>
                <a:sym typeface="League Spartan"/>
              </a:rPr>
              <a:t>Lucas de Lima</a:t>
            </a:r>
            <a:endParaRPr sz="700"/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253391" y="1978850"/>
            <a:ext cx="1674368" cy="15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/>
        </p:nvSpPr>
        <p:spPr>
          <a:xfrm>
            <a:off x="7531232" y="3815672"/>
            <a:ext cx="1141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Analista e Desenvolvedor</a:t>
            </a:r>
            <a:endParaRPr sz="7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575C2A-787B-1252-1503-CBE13141A3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0781" y="2101061"/>
            <a:ext cx="1402898" cy="12928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Imagem 35" descr="IMG_20230517_10215854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3860" y="2120348"/>
            <a:ext cx="1404731" cy="12722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m 36" descr="IMG_20221223_213641_178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1583" y="2080591"/>
            <a:ext cx="1451113" cy="13583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924613">
            <a:off x="-2774999" y="1026775"/>
            <a:ext cx="6143626" cy="5323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/>
        </p:nvSpPr>
        <p:spPr>
          <a:xfrm>
            <a:off x="5472839" y="1162749"/>
            <a:ext cx="2865336" cy="568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>
                <a:solidFill>
                  <a:srgbClr val="18072B"/>
                </a:solidFill>
                <a:latin typeface="Roboto"/>
                <a:ea typeface="Roboto"/>
                <a:cs typeface="Roboto"/>
                <a:sym typeface="Roboto"/>
              </a:rPr>
              <a:t>Introdução</a:t>
            </a:r>
            <a:endParaRPr sz="700"/>
          </a:p>
        </p:txBody>
      </p:sp>
      <p:sp>
        <p:nvSpPr>
          <p:cNvPr id="181" name="Google Shape;181;p15"/>
          <p:cNvSpPr txBox="1"/>
          <p:nvPr/>
        </p:nvSpPr>
        <p:spPr>
          <a:xfrm>
            <a:off x="5434739" y="1989831"/>
            <a:ext cx="3030300" cy="27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O objetivo deste projeto é desenvolver um software denominado </a:t>
            </a:r>
            <a:r>
              <a:rPr lang="pt-BR" sz="1200" u="sng">
                <a:solidFill>
                  <a:srgbClr val="18072B"/>
                </a:solidFill>
              </a:rPr>
              <a:t>FashionFoot </a:t>
            </a:r>
            <a:r>
              <a:rPr lang="pt-BR" sz="1200" b="0" i="0" u="none" strike="noStrike" cap="none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que será capaz de suprir as necessidades dos requisitos de negócio e respeitando os padrões da empresa. A primeira versão da aplicação será funcional a ponto de proporcionar facilidade de uso, tanto na inserção de dados quanto para consultas posteriores, e garantir bom desempenho e entregar uma aplicação que execute suas tarefas com menos tempo gasto possível.</a:t>
            </a:r>
            <a:endParaRPr sz="700"/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7">
            <a:alphaModFix/>
          </a:blip>
          <a:srcRect l="6497" r="6497"/>
          <a:stretch/>
        </p:blipFill>
        <p:spPr>
          <a:xfrm>
            <a:off x="916360" y="1130014"/>
            <a:ext cx="4118985" cy="338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8100000">
            <a:off x="2032760" y="5521283"/>
            <a:ext cx="4756363" cy="11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10800000">
            <a:off x="5434740" y="1850454"/>
            <a:ext cx="2941535" cy="6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-8100000">
            <a:off x="2657163" y="5700271"/>
            <a:ext cx="4756363" cy="11242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FashionFoot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16"/>
          <p:cNvCxnSpPr/>
          <p:nvPr/>
        </p:nvCxnSpPr>
        <p:spPr>
          <a:xfrm>
            <a:off x="459841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3500872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flipH="1">
            <a:off x="-3865717" y="-2948536"/>
            <a:ext cx="7290832" cy="9056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6"/>
          <p:cNvCxnSpPr/>
          <p:nvPr/>
        </p:nvCxnSpPr>
        <p:spPr>
          <a:xfrm>
            <a:off x="240333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16"/>
          <p:cNvCxnSpPr/>
          <p:nvPr/>
        </p:nvCxnSpPr>
        <p:spPr>
          <a:xfrm>
            <a:off x="1305793" y="2652075"/>
            <a:ext cx="847229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16"/>
          <p:cNvCxnSpPr/>
          <p:nvPr/>
        </p:nvCxnSpPr>
        <p:spPr>
          <a:xfrm>
            <a:off x="723976" y="2652075"/>
            <a:ext cx="31369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7" name="Google Shape;197;p16"/>
          <p:cNvGrpSpPr/>
          <p:nvPr/>
        </p:nvGrpSpPr>
        <p:grpSpPr>
          <a:xfrm>
            <a:off x="2224704" y="2597195"/>
            <a:ext cx="109271" cy="109761"/>
            <a:chOff x="1813" y="0"/>
            <a:chExt cx="809173" cy="812800"/>
          </a:xfrm>
        </p:grpSpPr>
        <p:sp>
          <p:nvSpPr>
            <p:cNvPr id="198" name="Google Shape;198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6"/>
          <p:cNvGrpSpPr/>
          <p:nvPr/>
        </p:nvGrpSpPr>
        <p:grpSpPr>
          <a:xfrm>
            <a:off x="1127165" y="2597195"/>
            <a:ext cx="109271" cy="109761"/>
            <a:chOff x="1813" y="0"/>
            <a:chExt cx="809173" cy="812800"/>
          </a:xfrm>
        </p:grpSpPr>
        <p:sp>
          <p:nvSpPr>
            <p:cNvPr id="201" name="Google Shape;201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6"/>
          <p:cNvSpPr txBox="1"/>
          <p:nvPr/>
        </p:nvSpPr>
        <p:spPr>
          <a:xfrm>
            <a:off x="1409042" y="1579931"/>
            <a:ext cx="3683041" cy="31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LINHA DO TEMPO DO PROJETO</a:t>
            </a:r>
            <a:endParaRPr sz="700"/>
          </a:p>
        </p:txBody>
      </p:sp>
      <p:sp>
        <p:nvSpPr>
          <p:cNvPr id="204" name="Google Shape;204;p16"/>
          <p:cNvSpPr txBox="1"/>
          <p:nvPr/>
        </p:nvSpPr>
        <p:spPr>
          <a:xfrm>
            <a:off x="86406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FEV</a:t>
            </a:r>
            <a:endParaRPr sz="700"/>
          </a:p>
        </p:txBody>
      </p:sp>
      <p:sp>
        <p:nvSpPr>
          <p:cNvPr id="205" name="Google Shape;205;p16"/>
          <p:cNvSpPr txBox="1"/>
          <p:nvPr/>
        </p:nvSpPr>
        <p:spPr>
          <a:xfrm>
            <a:off x="743963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Levantamento</a:t>
            </a:r>
            <a:endParaRPr sz="700"/>
          </a:p>
        </p:txBody>
      </p:sp>
      <p:sp>
        <p:nvSpPr>
          <p:cNvPr id="206" name="Google Shape;206;p16"/>
          <p:cNvSpPr txBox="1"/>
          <p:nvPr/>
        </p:nvSpPr>
        <p:spPr>
          <a:xfrm>
            <a:off x="743963" y="2956828"/>
            <a:ext cx="835602" cy="62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Realizado o levantamento junto as equipes referente as necessidades do cliente.</a:t>
            </a:r>
            <a:endParaRPr sz="700"/>
          </a:p>
        </p:txBody>
      </p:sp>
      <p:sp>
        <p:nvSpPr>
          <p:cNvPr id="207" name="Google Shape;207;p16"/>
          <p:cNvSpPr txBox="1"/>
          <p:nvPr/>
        </p:nvSpPr>
        <p:spPr>
          <a:xfrm>
            <a:off x="1961602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700"/>
          </a:p>
        </p:txBody>
      </p:sp>
      <p:sp>
        <p:nvSpPr>
          <p:cNvPr id="208" name="Google Shape;208;p16"/>
          <p:cNvSpPr txBox="1"/>
          <p:nvPr/>
        </p:nvSpPr>
        <p:spPr>
          <a:xfrm>
            <a:off x="1841503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Especificação</a:t>
            </a:r>
            <a:endParaRPr sz="700"/>
          </a:p>
        </p:txBody>
      </p:sp>
      <p:sp>
        <p:nvSpPr>
          <p:cNvPr id="209" name="Google Shape;209;p16"/>
          <p:cNvSpPr txBox="1"/>
          <p:nvPr/>
        </p:nvSpPr>
        <p:spPr>
          <a:xfrm>
            <a:off x="1841503" y="2956828"/>
            <a:ext cx="836947" cy="62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Confecção da especificação de requisitos mapeados pelos analistas do preojeto.</a:t>
            </a:r>
            <a:endParaRPr sz="700"/>
          </a:p>
        </p:txBody>
      </p:sp>
      <p:sp>
        <p:nvSpPr>
          <p:cNvPr id="210" name="Google Shape;210;p16"/>
          <p:cNvSpPr txBox="1"/>
          <p:nvPr/>
        </p:nvSpPr>
        <p:spPr>
          <a:xfrm>
            <a:off x="305905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ABR</a:t>
            </a:r>
            <a:endParaRPr sz="700"/>
          </a:p>
        </p:txBody>
      </p:sp>
      <p:sp>
        <p:nvSpPr>
          <p:cNvPr id="211" name="Google Shape;211;p16"/>
          <p:cNvSpPr txBox="1"/>
          <p:nvPr/>
        </p:nvSpPr>
        <p:spPr>
          <a:xfrm>
            <a:off x="2938955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Prototipagem</a:t>
            </a:r>
            <a:endParaRPr sz="700"/>
          </a:p>
        </p:txBody>
      </p:sp>
      <p:sp>
        <p:nvSpPr>
          <p:cNvPr id="212" name="Google Shape;212;p16"/>
          <p:cNvSpPr txBox="1"/>
          <p:nvPr/>
        </p:nvSpPr>
        <p:spPr>
          <a:xfrm>
            <a:off x="2938955" y="2956828"/>
            <a:ext cx="932638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Confecção e aprovação de protótipo não funcional junto ao cliente.</a:t>
            </a:r>
            <a:endParaRPr sz="700"/>
          </a:p>
        </p:txBody>
      </p:sp>
      <p:sp>
        <p:nvSpPr>
          <p:cNvPr id="213" name="Google Shape;213;p16"/>
          <p:cNvSpPr txBox="1"/>
          <p:nvPr/>
        </p:nvSpPr>
        <p:spPr>
          <a:xfrm>
            <a:off x="4156682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</a:t>
            </a:r>
            <a:endParaRPr sz="700"/>
          </a:p>
        </p:txBody>
      </p:sp>
      <p:sp>
        <p:nvSpPr>
          <p:cNvPr id="214" name="Google Shape;214;p16"/>
          <p:cNvSpPr txBox="1"/>
          <p:nvPr/>
        </p:nvSpPr>
        <p:spPr>
          <a:xfrm>
            <a:off x="4036574" y="2783150"/>
            <a:ext cx="9483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Desenvolvimento</a:t>
            </a:r>
            <a:endParaRPr sz="700"/>
          </a:p>
        </p:txBody>
      </p:sp>
      <p:sp>
        <p:nvSpPr>
          <p:cNvPr id="215" name="Google Shape;215;p16"/>
          <p:cNvSpPr txBox="1"/>
          <p:nvPr/>
        </p:nvSpPr>
        <p:spPr>
          <a:xfrm>
            <a:off x="4036583" y="2956828"/>
            <a:ext cx="883139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Desenvolvimento de prototipo funcional, e integração com banco de dados.</a:t>
            </a:r>
            <a:endParaRPr sz="700"/>
          </a:p>
        </p:txBody>
      </p:sp>
      <p:sp>
        <p:nvSpPr>
          <p:cNvPr id="216" name="Google Shape;216;p16"/>
          <p:cNvSpPr txBox="1"/>
          <p:nvPr/>
        </p:nvSpPr>
        <p:spPr>
          <a:xfrm>
            <a:off x="5254133" y="2442899"/>
            <a:ext cx="635652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JUN</a:t>
            </a:r>
            <a:endParaRPr sz="700"/>
          </a:p>
        </p:txBody>
      </p:sp>
      <p:sp>
        <p:nvSpPr>
          <p:cNvPr id="217" name="Google Shape;217;p16"/>
          <p:cNvSpPr txBox="1"/>
          <p:nvPr/>
        </p:nvSpPr>
        <p:spPr>
          <a:xfrm>
            <a:off x="5134034" y="2783156"/>
            <a:ext cx="883139" cy="14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Implantação</a:t>
            </a:r>
            <a:endParaRPr sz="700"/>
          </a:p>
        </p:txBody>
      </p:sp>
      <p:sp>
        <p:nvSpPr>
          <p:cNvPr id="218" name="Google Shape;218;p16"/>
          <p:cNvSpPr txBox="1"/>
          <p:nvPr/>
        </p:nvSpPr>
        <p:spPr>
          <a:xfrm>
            <a:off x="5134034" y="2956828"/>
            <a:ext cx="883139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Implantação do projeto pelas equipes com apoio do cliente.</a:t>
            </a:r>
            <a:endParaRPr sz="700"/>
          </a:p>
        </p:txBody>
      </p:sp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141229">
            <a:off x="6098104" y="-18533"/>
            <a:ext cx="2378527" cy="57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284010">
            <a:off x="6690861" y="1459110"/>
            <a:ext cx="1428773" cy="275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8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6"/>
          <p:cNvGrpSpPr/>
          <p:nvPr/>
        </p:nvGrpSpPr>
        <p:grpSpPr>
          <a:xfrm>
            <a:off x="5536373" y="2621964"/>
            <a:ext cx="109271" cy="109761"/>
            <a:chOff x="1813" y="0"/>
            <a:chExt cx="809173" cy="812800"/>
          </a:xfrm>
        </p:grpSpPr>
        <p:sp>
          <p:nvSpPr>
            <p:cNvPr id="226" name="Google Shape;226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6"/>
          <p:cNvGrpSpPr/>
          <p:nvPr/>
        </p:nvGrpSpPr>
        <p:grpSpPr>
          <a:xfrm>
            <a:off x="3325888" y="2621964"/>
            <a:ext cx="109271" cy="109761"/>
            <a:chOff x="1813" y="0"/>
            <a:chExt cx="809173" cy="812800"/>
          </a:xfrm>
        </p:grpSpPr>
        <p:sp>
          <p:nvSpPr>
            <p:cNvPr id="229" name="Google Shape;229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6"/>
          <p:cNvGrpSpPr/>
          <p:nvPr/>
        </p:nvGrpSpPr>
        <p:grpSpPr>
          <a:xfrm>
            <a:off x="4415021" y="2604339"/>
            <a:ext cx="109271" cy="109761"/>
            <a:chOff x="1813" y="0"/>
            <a:chExt cx="809173" cy="812800"/>
          </a:xfrm>
        </p:grpSpPr>
        <p:sp>
          <p:nvSpPr>
            <p:cNvPr id="232" name="Google Shape;232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  <p:sp>
        <p:nvSpPr>
          <p:cNvPr id="2" name="Google Shape;238;p17">
            <a:extLst>
              <a:ext uri="{FF2B5EF4-FFF2-40B4-BE49-F238E27FC236}">
                <a16:creationId xmlns:a16="http://schemas.microsoft.com/office/drawing/2014/main" id="{3754A954-A45B-19AF-8D47-B35B792DC6CE}"/>
              </a:ext>
            </a:extLst>
          </p:cNvPr>
          <p:cNvSpPr txBox="1"/>
          <p:nvPr/>
        </p:nvSpPr>
        <p:spPr>
          <a:xfrm>
            <a:off x="431847" y="2179366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Principais desafios e suas soluções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849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605097" y="358305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Primeiro problema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7"/>
          <p:cNvGrpSpPr/>
          <p:nvPr/>
        </p:nvGrpSpPr>
        <p:grpSpPr>
          <a:xfrm>
            <a:off x="1835842" y="1548399"/>
            <a:ext cx="2392248" cy="3027956"/>
            <a:chOff x="0" y="-57150"/>
            <a:chExt cx="1390252" cy="1759694"/>
          </a:xfrm>
        </p:grpSpPr>
        <p:sp>
          <p:nvSpPr>
            <p:cNvPr id="241" name="Google Shape;241;p17"/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7"/>
          <p:cNvSpPr txBox="1"/>
          <p:nvPr/>
        </p:nvSpPr>
        <p:spPr>
          <a:xfrm>
            <a:off x="1920016" y="1766239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1</a:t>
            </a:r>
            <a:endParaRPr sz="700" dirty="0"/>
          </a:p>
        </p:txBody>
      </p:sp>
      <p:sp>
        <p:nvSpPr>
          <p:cNvPr id="244" name="Google Shape;244;p17"/>
          <p:cNvSpPr txBox="1"/>
          <p:nvPr/>
        </p:nvSpPr>
        <p:spPr>
          <a:xfrm>
            <a:off x="2100979" y="2381283"/>
            <a:ext cx="18633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Dificuldade de testar e comprar peças de vestimenta específica a quem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procura.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24210" y="2125634"/>
            <a:ext cx="2016697" cy="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sp>
        <p:nvSpPr>
          <p:cNvPr id="4" name="Google Shape;267;p18">
            <a:extLst>
              <a:ext uri="{FF2B5EF4-FFF2-40B4-BE49-F238E27FC236}">
                <a16:creationId xmlns:a16="http://schemas.microsoft.com/office/drawing/2014/main" id="{6CFA17A4-2571-16C9-5C8B-DD03B649124B}"/>
              </a:ext>
            </a:extLst>
          </p:cNvPr>
          <p:cNvSpPr txBox="1"/>
          <p:nvPr/>
        </p:nvSpPr>
        <p:spPr>
          <a:xfrm>
            <a:off x="6108976" y="2235683"/>
            <a:ext cx="18681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Foi desenvolvido um sistema de agendamento para teste dos produtos</a:t>
            </a:r>
            <a:r>
              <a:rPr lang="pt-BR" sz="800" dirty="0">
                <a:solidFill>
                  <a:srgbClr val="FFFFFF"/>
                </a:solidFill>
              </a:rPr>
              <a:t>.</a:t>
            </a:r>
            <a:endParaRPr sz="700" dirty="0"/>
          </a:p>
        </p:txBody>
      </p:sp>
      <p:pic>
        <p:nvPicPr>
          <p:cNvPr id="5" name="Google Shape;268;p18">
            <a:extLst>
              <a:ext uri="{FF2B5EF4-FFF2-40B4-BE49-F238E27FC236}">
                <a16:creationId xmlns:a16="http://schemas.microsoft.com/office/drawing/2014/main" id="{3E10E435-53BA-028C-A1E6-AAC415C62032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67547" y="2038192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9;p18">
            <a:extLst>
              <a:ext uri="{FF2B5EF4-FFF2-40B4-BE49-F238E27FC236}">
                <a16:creationId xmlns:a16="http://schemas.microsoft.com/office/drawing/2014/main" id="{EF9E55CE-49B6-9AFF-40A5-B86796FCA3ED}"/>
              </a:ext>
            </a:extLst>
          </p:cNvPr>
          <p:cNvSpPr txBox="1"/>
          <p:nvPr/>
        </p:nvSpPr>
        <p:spPr>
          <a:xfrm>
            <a:off x="5376945" y="2128802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700" dirty="0"/>
          </a:p>
        </p:txBody>
      </p:sp>
      <p:sp>
        <p:nvSpPr>
          <p:cNvPr id="7" name="Google Shape;270;p18">
            <a:extLst>
              <a:ext uri="{FF2B5EF4-FFF2-40B4-BE49-F238E27FC236}">
                <a16:creationId xmlns:a16="http://schemas.microsoft.com/office/drawing/2014/main" id="{4607F044-2562-925B-369B-F3B4BBAA1DAC}"/>
              </a:ext>
            </a:extLst>
          </p:cNvPr>
          <p:cNvSpPr txBox="1"/>
          <p:nvPr/>
        </p:nvSpPr>
        <p:spPr>
          <a:xfrm>
            <a:off x="6108976" y="1995974"/>
            <a:ext cx="1868090" cy="22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1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4843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529873" y="397407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Segundo Problema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grpSp>
        <p:nvGrpSpPr>
          <p:cNvPr id="9" name="Google Shape;249;p17">
            <a:extLst>
              <a:ext uri="{FF2B5EF4-FFF2-40B4-BE49-F238E27FC236}">
                <a16:creationId xmlns:a16="http://schemas.microsoft.com/office/drawing/2014/main" id="{4A8E606F-BA45-B37A-0051-CE4991C07A2B}"/>
              </a:ext>
            </a:extLst>
          </p:cNvPr>
          <p:cNvGrpSpPr/>
          <p:nvPr/>
        </p:nvGrpSpPr>
        <p:grpSpPr>
          <a:xfrm>
            <a:off x="1838901" y="1547315"/>
            <a:ext cx="2392248" cy="3027956"/>
            <a:chOff x="0" y="-57150"/>
            <a:chExt cx="1390252" cy="1759694"/>
          </a:xfrm>
        </p:grpSpPr>
        <p:sp>
          <p:nvSpPr>
            <p:cNvPr id="10" name="Google Shape;250;p17">
              <a:extLst>
                <a:ext uri="{FF2B5EF4-FFF2-40B4-BE49-F238E27FC236}">
                  <a16:creationId xmlns:a16="http://schemas.microsoft.com/office/drawing/2014/main" id="{F3E8F017-1E3D-E615-B8E4-0F5754E40C29}"/>
                </a:ext>
              </a:extLst>
            </p:cNvPr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;p17">
              <a:extLst>
                <a:ext uri="{FF2B5EF4-FFF2-40B4-BE49-F238E27FC236}">
                  <a16:creationId xmlns:a16="http://schemas.microsoft.com/office/drawing/2014/main" id="{D7E12F0A-38D3-75D8-3DD3-AEE1D83AB12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52;p17">
            <a:extLst>
              <a:ext uri="{FF2B5EF4-FFF2-40B4-BE49-F238E27FC236}">
                <a16:creationId xmlns:a16="http://schemas.microsoft.com/office/drawing/2014/main" id="{425511D7-F7CF-DB52-9F6C-2A570DE98BB2}"/>
              </a:ext>
            </a:extLst>
          </p:cNvPr>
          <p:cNvSpPr txBox="1"/>
          <p:nvPr/>
        </p:nvSpPr>
        <p:spPr>
          <a:xfrm>
            <a:off x="1898804" y="1774035"/>
            <a:ext cx="2230429" cy="26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2</a:t>
            </a:r>
            <a:endParaRPr sz="700" dirty="0"/>
          </a:p>
        </p:txBody>
      </p:sp>
      <p:sp>
        <p:nvSpPr>
          <p:cNvPr id="13" name="Google Shape;253;p17">
            <a:extLst>
              <a:ext uri="{FF2B5EF4-FFF2-40B4-BE49-F238E27FC236}">
                <a16:creationId xmlns:a16="http://schemas.microsoft.com/office/drawing/2014/main" id="{0A59BB52-BCB8-5E3A-7C13-8B9EFDA15649}"/>
              </a:ext>
            </a:extLst>
          </p:cNvPr>
          <p:cNvSpPr txBox="1"/>
          <p:nvPr/>
        </p:nvSpPr>
        <p:spPr>
          <a:xfrm>
            <a:off x="2124617" y="2383179"/>
            <a:ext cx="18633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Déficit de segurança de compras online, tanto para o contratado quanto para o contratante.</a:t>
            </a: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18072B"/>
              </a:solidFill>
            </a:endParaRPr>
          </a:p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 </a:t>
            </a:r>
            <a:endParaRPr sz="1100" dirty="0">
              <a:solidFill>
                <a:srgbClr val="18072B"/>
              </a:solidFill>
            </a:endParaRPr>
          </a:p>
        </p:txBody>
      </p:sp>
      <p:pic>
        <p:nvPicPr>
          <p:cNvPr id="14" name="Google Shape;254;p17">
            <a:extLst>
              <a:ext uri="{FF2B5EF4-FFF2-40B4-BE49-F238E27FC236}">
                <a16:creationId xmlns:a16="http://schemas.microsoft.com/office/drawing/2014/main" id="{45042877-0214-02EA-9419-C51E38EA27E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02998" y="2133430"/>
            <a:ext cx="2016697" cy="4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76;p18">
            <a:extLst>
              <a:ext uri="{FF2B5EF4-FFF2-40B4-BE49-F238E27FC236}">
                <a16:creationId xmlns:a16="http://schemas.microsoft.com/office/drawing/2014/main" id="{8B62A25B-77D9-CEE1-A2F0-D93D00DD79D4}"/>
              </a:ext>
            </a:extLst>
          </p:cNvPr>
          <p:cNvSpPr txBox="1"/>
          <p:nvPr/>
        </p:nvSpPr>
        <p:spPr>
          <a:xfrm>
            <a:off x="6115890" y="2172882"/>
            <a:ext cx="1908600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O projeto possui restrições  de usuário onde cada um terá permissões somente em determinadas interfaces</a:t>
            </a:r>
            <a:r>
              <a:rPr lang="pt-BR" sz="800" dirty="0">
                <a:solidFill>
                  <a:srgbClr val="FFFFFF"/>
                </a:solidFill>
              </a:rPr>
              <a:t>. </a:t>
            </a:r>
            <a:endParaRPr sz="700" dirty="0"/>
          </a:p>
        </p:txBody>
      </p:sp>
      <p:pic>
        <p:nvPicPr>
          <p:cNvPr id="16" name="Google Shape;277;p18">
            <a:extLst>
              <a:ext uri="{FF2B5EF4-FFF2-40B4-BE49-F238E27FC236}">
                <a16:creationId xmlns:a16="http://schemas.microsoft.com/office/drawing/2014/main" id="{91313E57-EBF1-69DB-9659-7072AC761CF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76258" y="1975391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8;p18">
            <a:extLst>
              <a:ext uri="{FF2B5EF4-FFF2-40B4-BE49-F238E27FC236}">
                <a16:creationId xmlns:a16="http://schemas.microsoft.com/office/drawing/2014/main" id="{F3134150-7711-970A-800D-6F48BA7764B3}"/>
              </a:ext>
            </a:extLst>
          </p:cNvPr>
          <p:cNvSpPr txBox="1"/>
          <p:nvPr/>
        </p:nvSpPr>
        <p:spPr>
          <a:xfrm>
            <a:off x="5380956" y="2075339"/>
            <a:ext cx="601647" cy="29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700" dirty="0"/>
          </a:p>
        </p:txBody>
      </p:sp>
      <p:sp>
        <p:nvSpPr>
          <p:cNvPr id="18" name="Google Shape;279;p18">
            <a:extLst>
              <a:ext uri="{FF2B5EF4-FFF2-40B4-BE49-F238E27FC236}">
                <a16:creationId xmlns:a16="http://schemas.microsoft.com/office/drawing/2014/main" id="{F5D3120E-D6C9-BE14-D7C6-00CB847FC31F}"/>
              </a:ext>
            </a:extLst>
          </p:cNvPr>
          <p:cNvSpPr txBox="1"/>
          <p:nvPr/>
        </p:nvSpPr>
        <p:spPr>
          <a:xfrm>
            <a:off x="6115890" y="1933173"/>
            <a:ext cx="243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</a:t>
            </a:r>
            <a:r>
              <a:rPr lang="pt-BR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1058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/>
        </p:nvSpPr>
        <p:spPr>
          <a:xfrm>
            <a:off x="498827" y="437019"/>
            <a:ext cx="811530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Terceiro problema</a:t>
            </a:r>
            <a:endParaRPr sz="33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136" r="15918"/>
          <a:stretch/>
        </p:blipFill>
        <p:spPr>
          <a:xfrm>
            <a:off x="-296108" y="4146692"/>
            <a:ext cx="9918520" cy="473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800">
                <a:solidFill>
                  <a:srgbClr val="FFFFFF"/>
                </a:solidFill>
              </a:rPr>
              <a:t>ashionFoot</a:t>
            </a:r>
            <a:endParaRPr sz="700"/>
          </a:p>
        </p:txBody>
      </p:sp>
      <p:grpSp>
        <p:nvGrpSpPr>
          <p:cNvPr id="9" name="Google Shape;249;p17">
            <a:extLst>
              <a:ext uri="{FF2B5EF4-FFF2-40B4-BE49-F238E27FC236}">
                <a16:creationId xmlns:a16="http://schemas.microsoft.com/office/drawing/2014/main" id="{4A8E606F-BA45-B37A-0051-CE4991C07A2B}"/>
              </a:ext>
            </a:extLst>
          </p:cNvPr>
          <p:cNvGrpSpPr/>
          <p:nvPr/>
        </p:nvGrpSpPr>
        <p:grpSpPr>
          <a:xfrm>
            <a:off x="1838901" y="1547315"/>
            <a:ext cx="2392248" cy="3027956"/>
            <a:chOff x="0" y="-57150"/>
            <a:chExt cx="1390252" cy="1759694"/>
          </a:xfrm>
        </p:grpSpPr>
        <p:sp>
          <p:nvSpPr>
            <p:cNvPr id="10" name="Google Shape;250;p17">
              <a:extLst>
                <a:ext uri="{FF2B5EF4-FFF2-40B4-BE49-F238E27FC236}">
                  <a16:creationId xmlns:a16="http://schemas.microsoft.com/office/drawing/2014/main" id="{F3E8F017-1E3D-E615-B8E4-0F5754E40C29}"/>
                </a:ext>
              </a:extLst>
            </p:cNvPr>
            <p:cNvSpPr/>
            <p:nvPr/>
          </p:nvSpPr>
          <p:spPr>
            <a:xfrm>
              <a:off x="0" y="0"/>
              <a:ext cx="1390252" cy="1702544"/>
            </a:xfrm>
            <a:custGeom>
              <a:avLst/>
              <a:gdLst/>
              <a:ahLst/>
              <a:cxnLst/>
              <a:rect l="l" t="t" r="r" b="b"/>
              <a:pathLst>
                <a:path w="1390252" h="1702544" extrusionOk="0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620020"/>
                  </a:lnTo>
                  <a:cubicBezTo>
                    <a:pt x="1390252" y="1665596"/>
                    <a:pt x="1353305" y="1702544"/>
                    <a:pt x="1307728" y="1702544"/>
                  </a:cubicBezTo>
                  <a:lnTo>
                    <a:pt x="82524" y="1702544"/>
                  </a:lnTo>
                  <a:cubicBezTo>
                    <a:pt x="36947" y="1702544"/>
                    <a:pt x="0" y="1665596"/>
                    <a:pt x="0" y="1620020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1;p17">
              <a:extLst>
                <a:ext uri="{FF2B5EF4-FFF2-40B4-BE49-F238E27FC236}">
                  <a16:creationId xmlns:a16="http://schemas.microsoft.com/office/drawing/2014/main" id="{D7E12F0A-38D3-75D8-3DD3-AEE1D83AB12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52;p17">
            <a:extLst>
              <a:ext uri="{FF2B5EF4-FFF2-40B4-BE49-F238E27FC236}">
                <a16:creationId xmlns:a16="http://schemas.microsoft.com/office/drawing/2014/main" id="{425511D7-F7CF-DB52-9F6C-2A570DE98BB2}"/>
              </a:ext>
            </a:extLst>
          </p:cNvPr>
          <p:cNvSpPr txBox="1"/>
          <p:nvPr/>
        </p:nvSpPr>
        <p:spPr>
          <a:xfrm>
            <a:off x="1898804" y="1774035"/>
            <a:ext cx="2230429" cy="34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rgbClr val="18072B"/>
                </a:solidFill>
                <a:latin typeface="Arial"/>
                <a:ea typeface="Arial"/>
                <a:cs typeface="Arial"/>
                <a:sym typeface="Arial"/>
              </a:rPr>
              <a:t>Problema 3</a:t>
            </a:r>
            <a:endParaRPr sz="700" dirty="0"/>
          </a:p>
        </p:txBody>
      </p:sp>
      <p:pic>
        <p:nvPicPr>
          <p:cNvPr id="14" name="Google Shape;254;p17">
            <a:extLst>
              <a:ext uri="{FF2B5EF4-FFF2-40B4-BE49-F238E27FC236}">
                <a16:creationId xmlns:a16="http://schemas.microsoft.com/office/drawing/2014/main" id="{45042877-0214-02EA-9419-C51E38EA27E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02998" y="2133430"/>
            <a:ext cx="2016697" cy="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77;p18">
            <a:extLst>
              <a:ext uri="{FF2B5EF4-FFF2-40B4-BE49-F238E27FC236}">
                <a16:creationId xmlns:a16="http://schemas.microsoft.com/office/drawing/2014/main" id="{91313E57-EBF1-69DB-9659-7072AC761CF8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5376258" y="1975391"/>
            <a:ext cx="611045" cy="6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8;p18">
            <a:extLst>
              <a:ext uri="{FF2B5EF4-FFF2-40B4-BE49-F238E27FC236}">
                <a16:creationId xmlns:a16="http://schemas.microsoft.com/office/drawing/2014/main" id="{F3134150-7711-970A-800D-6F48BA7764B3}"/>
              </a:ext>
            </a:extLst>
          </p:cNvPr>
          <p:cNvSpPr txBox="1"/>
          <p:nvPr/>
        </p:nvSpPr>
        <p:spPr>
          <a:xfrm>
            <a:off x="5380956" y="2075339"/>
            <a:ext cx="601647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700" dirty="0"/>
          </a:p>
        </p:txBody>
      </p:sp>
      <p:sp>
        <p:nvSpPr>
          <p:cNvPr id="18" name="Google Shape;279;p18">
            <a:extLst>
              <a:ext uri="{FF2B5EF4-FFF2-40B4-BE49-F238E27FC236}">
                <a16:creationId xmlns:a16="http://schemas.microsoft.com/office/drawing/2014/main" id="{F5D3120E-D6C9-BE14-D7C6-00CB847FC31F}"/>
              </a:ext>
            </a:extLst>
          </p:cNvPr>
          <p:cNvSpPr txBox="1"/>
          <p:nvPr/>
        </p:nvSpPr>
        <p:spPr>
          <a:xfrm>
            <a:off x="6115890" y="1933173"/>
            <a:ext cx="24369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Solução 3</a:t>
            </a:r>
            <a:endParaRPr sz="700" dirty="0"/>
          </a:p>
        </p:txBody>
      </p:sp>
      <p:sp>
        <p:nvSpPr>
          <p:cNvPr id="2" name="Google Shape;259;p17">
            <a:extLst>
              <a:ext uri="{FF2B5EF4-FFF2-40B4-BE49-F238E27FC236}">
                <a16:creationId xmlns:a16="http://schemas.microsoft.com/office/drawing/2014/main" id="{3B8009BB-8F54-8BA9-A8DE-BE7BC45C77D7}"/>
              </a:ext>
            </a:extLst>
          </p:cNvPr>
          <p:cNvSpPr txBox="1"/>
          <p:nvPr/>
        </p:nvSpPr>
        <p:spPr>
          <a:xfrm>
            <a:off x="2079696" y="2373512"/>
            <a:ext cx="18633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18072B"/>
                </a:solidFill>
              </a:rPr>
              <a:t>Manter o conforto e disponibilidade a favor do contratante .</a:t>
            </a:r>
            <a:endParaRPr sz="700" dirty="0"/>
          </a:p>
        </p:txBody>
      </p:sp>
      <p:sp>
        <p:nvSpPr>
          <p:cNvPr id="7" name="Google Shape;271;p18">
            <a:extLst>
              <a:ext uri="{FF2B5EF4-FFF2-40B4-BE49-F238E27FC236}">
                <a16:creationId xmlns:a16="http://schemas.microsoft.com/office/drawing/2014/main" id="{22345A21-DB40-76FC-B5B4-BFDC3FB879D9}"/>
              </a:ext>
            </a:extLst>
          </p:cNvPr>
          <p:cNvSpPr txBox="1"/>
          <p:nvPr/>
        </p:nvSpPr>
        <p:spPr>
          <a:xfrm>
            <a:off x="6111190" y="2181097"/>
            <a:ext cx="18681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</a:rPr>
              <a:t>O contratante  possuirá baixa dificuldade de acesso aos produtos do contratado devido ao processo, desde a análise até a compra, ser completamente online.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4927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5400000">
            <a:off x="628276" y="-1325887"/>
            <a:ext cx="8131394" cy="1010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73" y="380299"/>
            <a:ext cx="150448" cy="15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421654" y="634243"/>
            <a:ext cx="3436936" cy="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6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596158" y="306208"/>
            <a:ext cx="279590" cy="14818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965964" y="2088336"/>
            <a:ext cx="7212072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 não funcional </a:t>
            </a:r>
            <a:r>
              <a:rPr lang="pt-BR" sz="33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pt-BR" sz="33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funcional</a:t>
            </a:r>
            <a:endParaRPr sz="3300" dirty="0"/>
          </a:p>
        </p:txBody>
      </p:sp>
      <p:sp>
        <p:nvSpPr>
          <p:cNvPr id="298" name="Google Shape;298;p19"/>
          <p:cNvSpPr txBox="1"/>
          <p:nvPr/>
        </p:nvSpPr>
        <p:spPr>
          <a:xfrm>
            <a:off x="767883" y="392975"/>
            <a:ext cx="1516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FashionFoot</a:t>
            </a:r>
            <a:endParaRPr sz="700"/>
          </a:p>
        </p:txBody>
      </p:sp>
    </p:spTree>
    <p:extLst>
      <p:ext uri="{BB962C8B-B14F-4D97-AF65-F5344CB8AC3E}">
        <p14:creationId xmlns:p14="http://schemas.microsoft.com/office/powerpoint/2010/main" val="28960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366</Words>
  <Application>Microsoft Office PowerPoint</Application>
  <PresentationFormat>Apresentação na tela (16:9)</PresentationFormat>
  <Paragraphs>92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Roboto</vt:lpstr>
      <vt:lpstr>Montserrat SemiBold</vt:lpstr>
      <vt:lpstr>League Spartan</vt:lpstr>
      <vt:lpstr>Lato</vt:lpstr>
      <vt:lpstr>Arial</vt:lpstr>
      <vt:lpstr>Nunito</vt:lpstr>
      <vt:lpstr>Public Sans</vt:lpstr>
      <vt:lpstr>Calibri</vt:lpstr>
      <vt:lpstr>Shift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batista</dc:creator>
  <cp:lastModifiedBy>marcelo batista</cp:lastModifiedBy>
  <cp:revision>10</cp:revision>
  <dcterms:modified xsi:type="dcterms:W3CDTF">2023-06-15T19:49:49Z</dcterms:modified>
</cp:coreProperties>
</file>